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2"/>
  </p:handoutMasterIdLst>
  <p:sldIdLst>
    <p:sldId id="269" r:id="rId4"/>
    <p:sldId id="262" r:id="rId5"/>
    <p:sldId id="308" r:id="rId6"/>
    <p:sldId id="326" r:id="rId7"/>
    <p:sldId id="348" r:id="rId8"/>
    <p:sldId id="309" r:id="rId9"/>
    <p:sldId id="342" r:id="rId10"/>
    <p:sldId id="349" r:id="rId11"/>
    <p:sldId id="310" r:id="rId12"/>
    <p:sldId id="337" r:id="rId13"/>
    <p:sldId id="344" r:id="rId14"/>
    <p:sldId id="350" r:id="rId15"/>
    <p:sldId id="346" r:id="rId16"/>
    <p:sldId id="351" r:id="rId17"/>
    <p:sldId id="352" r:id="rId18"/>
    <p:sldId id="341" r:id="rId19"/>
    <p:sldId id="35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EEB500"/>
    <a:srgbClr val="FFFFFF"/>
    <a:srgbClr val="E6E6E6"/>
    <a:srgbClr val="DAA600"/>
    <a:srgbClr val="FFC000"/>
    <a:srgbClr val="437685"/>
    <a:srgbClr val="4A7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>
        <p:scale>
          <a:sx n="100" d="100"/>
          <a:sy n="100" d="100"/>
        </p:scale>
        <p:origin x="924" y="31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405848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5005" y="6488524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Project created on 3/31/2021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9817" y="4826490"/>
            <a:ext cx="118872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W03-Prove : Submit Module #1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03349"/>
            <a:ext cx="118870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By Marco Varela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 descr="Brigham Young University–Idaho - Wikipedia">
            <a:extLst>
              <a:ext uri="{FF2B5EF4-FFF2-40B4-BE49-F238E27FC236}">
                <a16:creationId xmlns:a16="http://schemas.microsoft.com/office/drawing/2014/main" id="{B5FC9803-4525-4D69-B5E5-9F067424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769" y="106029"/>
            <a:ext cx="901817" cy="90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ysql Logo png download - 1200*630 - Free Transparent Mysql png Download. -  CleanPNG / KissPNG">
            <a:extLst>
              <a:ext uri="{FF2B5EF4-FFF2-40B4-BE49-F238E27FC236}">
                <a16:creationId xmlns:a16="http://schemas.microsoft.com/office/drawing/2014/main" id="{B0F69D54-D41C-4713-AAED-43B507BE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2" b="90000" l="9000" r="92222">
                        <a14:foregroundMark x1="9111" y1="65417" x2="9111" y2="65417"/>
                        <a14:foregroundMark x1="31333" y1="67083" x2="31333" y2="67083"/>
                        <a14:foregroundMark x1="47111" y1="57083" x2="47111" y2="57083"/>
                        <a14:foregroundMark x1="61667" y1="58750" x2="61667" y2="58750"/>
                        <a14:foregroundMark x1="51000" y1="55833" x2="51000" y2="55833"/>
                        <a14:foregroundMark x1="52778" y1="55625" x2="52778" y2="55625"/>
                        <a14:foregroundMark x1="55000" y1="55417" x2="55000" y2="55417"/>
                        <a14:foregroundMark x1="66333" y1="24583" x2="66333" y2="24583"/>
                        <a14:foregroundMark x1="76778" y1="66667" x2="76778" y2="66667"/>
                        <a14:foregroundMark x1="92333" y1="76250" x2="92333" y2="76250"/>
                        <a14:foregroundMark x1="49667" y1="76458" x2="49667" y2="76458"/>
                        <a14:foregroundMark x1="47000" y1="76250" x2="47000" y2="76250"/>
                        <a14:foregroundMark x1="84889" y1="76875" x2="84889" y2="76875"/>
                        <a14:foregroundMark x1="78778" y1="76250" x2="78778" y2="76250"/>
                        <a14:foregroundMark x1="81778" y1="75625" x2="81778" y2="76458"/>
                        <a14:foregroundMark x1="83222" y1="76458" x2="83222" y2="76458"/>
                        <a14:foregroundMark x1="91000" y1="75417" x2="91000" y2="75417"/>
                        <a14:foregroundMark x1="62889" y1="3542" x2="62889" y2="3542"/>
                        <a14:foregroundMark x1="69111" y1="15833" x2="69111" y2="15833"/>
                        <a14:backgroundMark x1="74444" y1="66042" x2="74444" y2="66042"/>
                        <a14:backgroundMark x1="74333" y1="68333" x2="74333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169" y="1236769"/>
            <a:ext cx="1696641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Insert, Update and Delete Statements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7C2BD-6F9B-48A5-81AF-7067B7B16B0B}"/>
              </a:ext>
            </a:extLst>
          </p:cNvPr>
          <p:cNvSpPr/>
          <p:nvPr/>
        </p:nvSpPr>
        <p:spPr>
          <a:xfrm rot="5400000" flipV="1">
            <a:off x="2579073" y="3154791"/>
            <a:ext cx="6361045" cy="514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1DC87-F949-4EC8-A8B5-1898C7033563}"/>
              </a:ext>
            </a:extLst>
          </p:cNvPr>
          <p:cNvSpPr txBox="1"/>
          <p:nvPr/>
        </p:nvSpPr>
        <p:spPr>
          <a:xfrm>
            <a:off x="0" y="187888"/>
            <a:ext cx="4430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statement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54AC5-8C32-42CA-BB22-675CC6401B87}"/>
              </a:ext>
            </a:extLst>
          </p:cNvPr>
          <p:cNvSpPr txBox="1"/>
          <p:nvPr/>
        </p:nvSpPr>
        <p:spPr>
          <a:xfrm>
            <a:off x="4384920" y="-12859"/>
            <a:ext cx="641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Update statement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937D8-A2EE-4477-BD7B-1DFB7F4D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6" y="781860"/>
            <a:ext cx="1658531" cy="132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DFB91C-5BE8-98AE-9403-1AF09C2E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5" y="2407583"/>
            <a:ext cx="2690093" cy="112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EE992D-4B05-54E6-A1F8-72CC1AF8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6" y="3824279"/>
            <a:ext cx="4260382" cy="2322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8D9D5F-ECDA-1151-AEE3-09A09185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821" y="632665"/>
            <a:ext cx="4681924" cy="2552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32AF93-947D-FAFD-555A-48085BBD6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745" y="3571622"/>
            <a:ext cx="5423527" cy="2576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61EED9-EF70-8437-FCEE-7BBAF52E0314}"/>
              </a:ext>
            </a:extLst>
          </p:cNvPr>
          <p:cNvSpPr/>
          <p:nvPr/>
        </p:nvSpPr>
        <p:spPr>
          <a:xfrm rot="10800000" flipV="1">
            <a:off x="5733864" y="3307870"/>
            <a:ext cx="6361045" cy="514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A60736-3B70-88E0-E370-FB6E8B7E7916}"/>
              </a:ext>
            </a:extLst>
          </p:cNvPr>
          <p:cNvSpPr txBox="1"/>
          <p:nvPr/>
        </p:nvSpPr>
        <p:spPr>
          <a:xfrm>
            <a:off x="7313974" y="3263133"/>
            <a:ext cx="641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Delete statement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9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7737" y="1516250"/>
            <a:ext cx="838033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Joins Between Tables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744131" y="1300807"/>
            <a:ext cx="12939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  <p:pic>
        <p:nvPicPr>
          <p:cNvPr id="6148" name="Picture 4" descr="Computer Icons Database Insert PNG, Clipart, Baze, Black And White, Cdr,  Computer Icons, Data Free PNG">
            <a:extLst>
              <a:ext uri="{FF2B5EF4-FFF2-40B4-BE49-F238E27FC236}">
                <a16:creationId xmlns:a16="http://schemas.microsoft.com/office/drawing/2014/main" id="{B3256F14-A8FE-4D10-888C-679EC3B97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6269" l="9753" r="89973">
                        <a14:foregroundMark x1="18544" y1="16418" x2="48764" y2="18470"/>
                        <a14:foregroundMark x1="48764" y1="18470" x2="54808" y2="17910"/>
                        <a14:foregroundMark x1="76648" y1="64925" x2="81593" y2="72948"/>
                        <a14:foregroundMark x1="81593" y1="72948" x2="82418" y2="83396"/>
                        <a14:foregroundMark x1="82418" y1="83396" x2="80357" y2="86007"/>
                        <a14:foregroundMark x1="70330" y1="91231" x2="61126" y2="90299"/>
                        <a14:foregroundMark x1="61126" y1="90299" x2="59890" y2="89179"/>
                        <a14:foregroundMark x1="55632" y1="76866" x2="59615" y2="68657"/>
                        <a14:foregroundMark x1="16209" y1="58955" x2="30769" y2="66231"/>
                        <a14:foregroundMark x1="30769" y1="66231" x2="43819" y2="67537"/>
                        <a14:foregroundMark x1="26511" y1="47015" x2="40934" y2="47948"/>
                        <a14:foregroundMark x1="40934" y1="47948" x2="47527" y2="47388"/>
                        <a14:foregroundMark x1="31456" y1="22388" x2="55082" y2="26679"/>
                        <a14:foregroundMark x1="55082" y1="26679" x2="58791" y2="25933"/>
                        <a14:foregroundMark x1="61264" y1="15485" x2="51923" y2="5784"/>
                        <a14:foregroundMark x1="51923" y1="5784" x2="38462" y2="5410"/>
                        <a14:foregroundMark x1="27198" y1="15112" x2="32005" y2="25933"/>
                        <a14:foregroundMark x1="32005" y1="25933" x2="38736" y2="29291"/>
                        <a14:foregroundMark x1="38736" y1="29291" x2="38736" y2="29291"/>
                        <a14:foregroundMark x1="28022" y1="84888" x2="41209" y2="87500"/>
                        <a14:foregroundMark x1="68269" y1="96269" x2="68269" y2="96269"/>
                        <a14:foregroundMark x1="70879" y1="46828" x2="70879" y2="46828"/>
                        <a14:foregroundMark x1="71154" y1="46455" x2="71154" y2="46455"/>
                        <a14:foregroundMark x1="71291" y1="45336" x2="71291" y2="45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34" y="2907184"/>
            <a:ext cx="3854336" cy="283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3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Joining the student and address tables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AA75CA-C2C5-62F4-9AB8-ED44E845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65" y="716980"/>
            <a:ext cx="9760235" cy="3694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34A743-E84A-5BC8-1E00-95A81268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" y="594047"/>
            <a:ext cx="1653054" cy="3407834"/>
          </a:xfrm>
          <a:prstGeom prst="rect">
            <a:avLst/>
          </a:prstGeom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918EDF0B-824E-F6FF-9972-3C21CE397357}"/>
              </a:ext>
            </a:extLst>
          </p:cNvPr>
          <p:cNvSpPr/>
          <p:nvPr/>
        </p:nvSpPr>
        <p:spPr>
          <a:xfrm>
            <a:off x="814039" y="4150202"/>
            <a:ext cx="2185639" cy="1037064"/>
          </a:xfrm>
          <a:prstGeom prst="curvedUpArrow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4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7737" y="1516250"/>
            <a:ext cx="828221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Aggregate Functions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744131" y="1300807"/>
            <a:ext cx="12666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  <p:pic>
        <p:nvPicPr>
          <p:cNvPr id="6148" name="Picture 4" descr="Computer Icons Database Insert PNG, Clipart, Baze, Black And White, Cdr,  Computer Icons, Data Free PNG">
            <a:extLst>
              <a:ext uri="{FF2B5EF4-FFF2-40B4-BE49-F238E27FC236}">
                <a16:creationId xmlns:a16="http://schemas.microsoft.com/office/drawing/2014/main" id="{B3256F14-A8FE-4D10-888C-679EC3B97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6269" l="9753" r="89973">
                        <a14:foregroundMark x1="18544" y1="16418" x2="48764" y2="18470"/>
                        <a14:foregroundMark x1="48764" y1="18470" x2="54808" y2="17910"/>
                        <a14:foregroundMark x1="76648" y1="64925" x2="81593" y2="72948"/>
                        <a14:foregroundMark x1="81593" y1="72948" x2="82418" y2="83396"/>
                        <a14:foregroundMark x1="82418" y1="83396" x2="80357" y2="86007"/>
                        <a14:foregroundMark x1="70330" y1="91231" x2="61126" y2="90299"/>
                        <a14:foregroundMark x1="61126" y1="90299" x2="59890" y2="89179"/>
                        <a14:foregroundMark x1="55632" y1="76866" x2="59615" y2="68657"/>
                        <a14:foregroundMark x1="16209" y1="58955" x2="30769" y2="66231"/>
                        <a14:foregroundMark x1="30769" y1="66231" x2="43819" y2="67537"/>
                        <a14:foregroundMark x1="26511" y1="47015" x2="40934" y2="47948"/>
                        <a14:foregroundMark x1="40934" y1="47948" x2="47527" y2="47388"/>
                        <a14:foregroundMark x1="31456" y1="22388" x2="55082" y2="26679"/>
                        <a14:foregroundMark x1="55082" y1="26679" x2="58791" y2="25933"/>
                        <a14:foregroundMark x1="61264" y1="15485" x2="51923" y2="5784"/>
                        <a14:foregroundMark x1="51923" y1="5784" x2="38462" y2="5410"/>
                        <a14:foregroundMark x1="27198" y1="15112" x2="32005" y2="25933"/>
                        <a14:foregroundMark x1="32005" y1="25933" x2="38736" y2="29291"/>
                        <a14:foregroundMark x1="38736" y1="29291" x2="38736" y2="29291"/>
                        <a14:foregroundMark x1="28022" y1="84888" x2="41209" y2="87500"/>
                        <a14:foregroundMark x1="68269" y1="96269" x2="68269" y2="96269"/>
                        <a14:foregroundMark x1="70879" y1="46828" x2="70879" y2="46828"/>
                        <a14:foregroundMark x1="71154" y1="46455" x2="71154" y2="46455"/>
                        <a14:foregroundMark x1="71291" y1="45336" x2="71291" y2="45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34" y="2907184"/>
            <a:ext cx="3854336" cy="283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0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How many students do we have from USA?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8C429-4D64-6213-1E01-1DCD66A1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40" y="1632326"/>
            <a:ext cx="3571615" cy="2859834"/>
          </a:xfrm>
          <a:prstGeom prst="rect">
            <a:avLst/>
          </a:prstGeom>
        </p:spPr>
      </p:pic>
      <p:pic>
        <p:nvPicPr>
          <p:cNvPr id="2050" name="Picture 2" descr="425 Us And Mexico Flag Illustrations &amp; Clip Art - iStock">
            <a:extLst>
              <a:ext uri="{FF2B5EF4-FFF2-40B4-BE49-F238E27FC236}">
                <a16:creationId xmlns:a16="http://schemas.microsoft.com/office/drawing/2014/main" id="{36F95D8E-AFBD-B50B-CB1E-A077EB090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0"/>
          <a:stretch/>
        </p:blipFill>
        <p:spPr bwMode="auto">
          <a:xfrm>
            <a:off x="4876335" y="1367956"/>
            <a:ext cx="5829300" cy="28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1222E-2F8F-065C-0AC7-588F48237F94}"/>
              </a:ext>
            </a:extLst>
          </p:cNvPr>
          <p:cNvSpPr txBox="1"/>
          <p:nvPr/>
        </p:nvSpPr>
        <p:spPr>
          <a:xfrm>
            <a:off x="2676294" y="5281230"/>
            <a:ext cx="7228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students do we have per country?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887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7737" y="1516250"/>
            <a:ext cx="87937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Filtering by DATE/YEAR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744131" y="1300807"/>
            <a:ext cx="12378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  <p:pic>
        <p:nvPicPr>
          <p:cNvPr id="6148" name="Picture 4" descr="Computer Icons Database Insert PNG, Clipart, Baze, Black And White, Cdr,  Computer Icons, Data Free PNG">
            <a:extLst>
              <a:ext uri="{FF2B5EF4-FFF2-40B4-BE49-F238E27FC236}">
                <a16:creationId xmlns:a16="http://schemas.microsoft.com/office/drawing/2014/main" id="{B3256F14-A8FE-4D10-888C-679EC3B97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6269" l="9753" r="89973">
                        <a14:foregroundMark x1="18544" y1="16418" x2="48764" y2="18470"/>
                        <a14:foregroundMark x1="48764" y1="18470" x2="54808" y2="17910"/>
                        <a14:foregroundMark x1="76648" y1="64925" x2="81593" y2="72948"/>
                        <a14:foregroundMark x1="81593" y1="72948" x2="82418" y2="83396"/>
                        <a14:foregroundMark x1="82418" y1="83396" x2="80357" y2="86007"/>
                        <a14:foregroundMark x1="70330" y1="91231" x2="61126" y2="90299"/>
                        <a14:foregroundMark x1="61126" y1="90299" x2="59890" y2="89179"/>
                        <a14:foregroundMark x1="55632" y1="76866" x2="59615" y2="68657"/>
                        <a14:foregroundMark x1="16209" y1="58955" x2="30769" y2="66231"/>
                        <a14:foregroundMark x1="30769" y1="66231" x2="43819" y2="67537"/>
                        <a14:foregroundMark x1="26511" y1="47015" x2="40934" y2="47948"/>
                        <a14:foregroundMark x1="40934" y1="47948" x2="47527" y2="47388"/>
                        <a14:foregroundMark x1="31456" y1="22388" x2="55082" y2="26679"/>
                        <a14:foregroundMark x1="55082" y1="26679" x2="58791" y2="25933"/>
                        <a14:foregroundMark x1="61264" y1="15485" x2="51923" y2="5784"/>
                        <a14:foregroundMark x1="51923" y1="5784" x2="38462" y2="5410"/>
                        <a14:foregroundMark x1="27198" y1="15112" x2="32005" y2="25933"/>
                        <a14:foregroundMark x1="32005" y1="25933" x2="38736" y2="29291"/>
                        <a14:foregroundMark x1="38736" y1="29291" x2="38736" y2="29291"/>
                        <a14:foregroundMark x1="28022" y1="84888" x2="41209" y2="87500"/>
                        <a14:foregroundMark x1="68269" y1="96269" x2="68269" y2="96269"/>
                        <a14:foregroundMark x1="70879" y1="46828" x2="70879" y2="46828"/>
                        <a14:foregroundMark x1="71154" y1="46455" x2="71154" y2="46455"/>
                        <a14:foregroundMark x1="71291" y1="45336" x2="71291" y2="45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34" y="2907184"/>
            <a:ext cx="3854336" cy="283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82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Filtering by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04ACE-C64D-509E-2993-B9007AE3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7" y="570711"/>
            <a:ext cx="7026249" cy="531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0F6CC2-46A5-D45C-8795-DBBEF51C2A0C}"/>
              </a:ext>
            </a:extLst>
          </p:cNvPr>
          <p:cNvSpPr txBox="1"/>
          <p:nvPr/>
        </p:nvSpPr>
        <p:spPr>
          <a:xfrm>
            <a:off x="8151548" y="2352828"/>
            <a:ext cx="3203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is studying with the 2022 catalog?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014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Filtering by year using aggregate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F6CC2-46A5-D45C-8795-DBBEF51C2A0C}"/>
              </a:ext>
            </a:extLst>
          </p:cNvPr>
          <p:cNvSpPr txBox="1"/>
          <p:nvPr/>
        </p:nvSpPr>
        <p:spPr>
          <a:xfrm>
            <a:off x="8151548" y="2352828"/>
            <a:ext cx="3203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Who is studying with the 2022 catalog?</a:t>
            </a:r>
          </a:p>
          <a:p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7086F-9BE1-0937-0E6D-47FCEC17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07" y="501024"/>
            <a:ext cx="6823159" cy="51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377898" y="2543271"/>
            <a:ext cx="49815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Thank You Brother Birch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8265171" y="4720812"/>
            <a:ext cx="40943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Module 1 – Applied Programming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925549" y="1429212"/>
            <a:ext cx="5745011" cy="949960"/>
            <a:chOff x="5885014" y="654503"/>
            <a:chExt cx="5745011" cy="9499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886162"/>
              <a:chOff x="6751979" y="1666120"/>
              <a:chExt cx="4526164" cy="8861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Topic, Schema, Tables, Entities, Attributes, Datatypes, Relationships, Keys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BYU-Idaho Catalog Database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96000" y="44636"/>
            <a:ext cx="52442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MODULE 1 Database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F74D81-891D-4B8C-8412-E3355D50C6AA}"/>
              </a:ext>
            </a:extLst>
          </p:cNvPr>
          <p:cNvSpPr txBox="1"/>
          <p:nvPr/>
        </p:nvSpPr>
        <p:spPr>
          <a:xfrm>
            <a:off x="5624094" y="675753"/>
            <a:ext cx="64729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 individual module will be divided in the following sections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FBC66B-9E49-EF5F-09C8-7120BE1D5176}"/>
              </a:ext>
            </a:extLst>
          </p:cNvPr>
          <p:cNvGrpSpPr/>
          <p:nvPr/>
        </p:nvGrpSpPr>
        <p:grpSpPr>
          <a:xfrm>
            <a:off x="5925549" y="2528667"/>
            <a:ext cx="5745011" cy="765294"/>
            <a:chOff x="5885014" y="654503"/>
            <a:chExt cx="5745011" cy="7652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D27E7C-59D0-C343-FD88-47CCA632D190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7DCB5B-3E1F-14B8-4FFC-FE82F9D627E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Insert Statements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2B80E-6700-C181-7F25-75C644443DD2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Populating with Data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BA7915-FFB1-7E1B-E078-2AF9FC9BDD47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C23C79-77A4-DD7F-3DEC-D3B40B5269A9}"/>
              </a:ext>
            </a:extLst>
          </p:cNvPr>
          <p:cNvGrpSpPr/>
          <p:nvPr/>
        </p:nvGrpSpPr>
        <p:grpSpPr>
          <a:xfrm>
            <a:off x="5925549" y="3514454"/>
            <a:ext cx="5745011" cy="765294"/>
            <a:chOff x="5885014" y="654503"/>
            <a:chExt cx="5745011" cy="76529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F7EDEAB-B4E5-0AE0-FC2E-958020A38014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7FF161-29A8-89D2-4A6B-9CDD5AD0C584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1ABAFB-DF65-C4CC-A769-F3E70A77079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Delete and Update Statements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E6484-767F-C457-2491-E6D3C3592FD4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7F94E4-B5EC-9823-7337-D80270966E09}"/>
              </a:ext>
            </a:extLst>
          </p:cNvPr>
          <p:cNvGrpSpPr/>
          <p:nvPr/>
        </p:nvGrpSpPr>
        <p:grpSpPr>
          <a:xfrm>
            <a:off x="5925549" y="4317829"/>
            <a:ext cx="5745011" cy="765294"/>
            <a:chOff x="5885014" y="654503"/>
            <a:chExt cx="5745011" cy="76529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7523827-E0F6-E754-DD12-E5F0CA160AB1}"/>
                </a:ext>
              </a:extLst>
            </p:cNvPr>
            <p:cNvGrpSpPr/>
            <p:nvPr/>
          </p:nvGrpSpPr>
          <p:grpSpPr>
            <a:xfrm>
              <a:off x="6903915" y="718301"/>
              <a:ext cx="4726110" cy="701496"/>
              <a:chOff x="6751978" y="1666120"/>
              <a:chExt cx="4526165" cy="70149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631D92-A446-A6EA-071B-6F748E77330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Stretch Challenge 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D01950-5B3F-564E-77A7-0491C4202F91}"/>
                  </a:ext>
                </a:extLst>
              </p:cNvPr>
              <p:cNvSpPr txBox="1"/>
              <p:nvPr/>
            </p:nvSpPr>
            <p:spPr>
              <a:xfrm>
                <a:off x="6751978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Joins Between Tables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8ABEDA-EC55-B41B-D052-9F52F2845A4F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664E3E-304C-230B-9235-1AD60AC1A588}"/>
              </a:ext>
            </a:extLst>
          </p:cNvPr>
          <p:cNvGrpSpPr/>
          <p:nvPr/>
        </p:nvGrpSpPr>
        <p:grpSpPr>
          <a:xfrm>
            <a:off x="5925549" y="5204598"/>
            <a:ext cx="5745011" cy="765294"/>
            <a:chOff x="5885014" y="654503"/>
            <a:chExt cx="5745011" cy="76529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48D0AD2-482B-246C-6E3E-18BC185C0AC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D7C987-3DBE-644C-F300-2EB0FAFADC3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Stretch Challenge 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542CB8-FE7D-8219-73C2-322DD190FFA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Aggregate Functions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08A80-9D8C-BE35-B255-15DDA5C92AE4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82B439-755D-1B32-9B14-F0AF50787B09}"/>
              </a:ext>
            </a:extLst>
          </p:cNvPr>
          <p:cNvGrpSpPr/>
          <p:nvPr/>
        </p:nvGrpSpPr>
        <p:grpSpPr>
          <a:xfrm>
            <a:off x="5906261" y="6095622"/>
            <a:ext cx="5745011" cy="765294"/>
            <a:chOff x="5885014" y="654503"/>
            <a:chExt cx="5745011" cy="76529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1009A4-DB6E-A297-F118-5D96778C0D81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2049" name="TextBox 2048">
                <a:extLst>
                  <a:ext uri="{FF2B5EF4-FFF2-40B4-BE49-F238E27FC236}">
                    <a16:creationId xmlns:a16="http://schemas.microsoft.com/office/drawing/2014/main" id="{DC8B3DF1-06FE-85C3-8A51-094E4A834B2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Stretch Challenge 3</a:t>
                </a:r>
              </a:p>
            </p:txBody>
          </p:sp>
          <p:sp>
            <p:nvSpPr>
              <p:cNvPr id="2050" name="TextBox 2049">
                <a:extLst>
                  <a:ext uri="{FF2B5EF4-FFF2-40B4-BE49-F238E27FC236}">
                    <a16:creationId xmlns:a16="http://schemas.microsoft.com/office/drawing/2014/main" id="{DBFC062A-648B-86FA-08A4-3F66297EE620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Filtering by DATE/ YEAR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16E9BD36-9BC6-72B4-B049-955EE0ED8061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826052" y="1516251"/>
            <a:ext cx="705424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Project Explanation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744131" y="1300807"/>
            <a:ext cx="10695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01</a:t>
            </a:r>
          </a:p>
        </p:txBody>
      </p:sp>
      <p:pic>
        <p:nvPicPr>
          <p:cNvPr id="3074" name="Picture 2" descr="Site Vector Icon Isolated Transparent Background Site Transparency Concept  Can ⬇ Vector Image by © MMvector | Vector Stock 218187670">
            <a:extLst>
              <a:ext uri="{FF2B5EF4-FFF2-40B4-BE49-F238E27FC236}">
                <a16:creationId xmlns:a16="http://schemas.microsoft.com/office/drawing/2014/main" id="{DC3DDD6A-2025-4DD5-869D-7A6B7764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23353" x2="23438" y2="23353"/>
                        <a14:foregroundMark x1="65813" y1="43353" x2="65813" y2="43353"/>
                        <a14:foregroundMark x1="50813" y1="43882" x2="50813" y2="43882"/>
                        <a14:foregroundMark x1="55625" y1="43824" x2="55625" y2="43824"/>
                        <a14:foregroundMark x1="58500" y1="44059" x2="58500" y2="44059"/>
                        <a14:foregroundMark x1="34313" y1="30941" x2="34313" y2="30941"/>
                        <a14:foregroundMark x1="38875" y1="31118" x2="38875" y2="31118"/>
                        <a14:foregroundMark x1="30813" y1="31118" x2="30813" y2="31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0" y="2490572"/>
            <a:ext cx="4602020" cy="48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4A5D17-5BBF-945B-0BFA-0E4964775316}"/>
              </a:ext>
            </a:extLst>
          </p:cNvPr>
          <p:cNvSpPr/>
          <p:nvPr/>
        </p:nvSpPr>
        <p:spPr>
          <a:xfrm>
            <a:off x="5046453" y="4254495"/>
            <a:ext cx="7145547" cy="206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EA1DD0-FB1A-E992-CA4D-E89040437C24}"/>
              </a:ext>
            </a:extLst>
          </p:cNvPr>
          <p:cNvSpPr/>
          <p:nvPr/>
        </p:nvSpPr>
        <p:spPr>
          <a:xfrm>
            <a:off x="5402425" y="4395308"/>
            <a:ext cx="6654109" cy="18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https://www.byui.edu/catalog#/programs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45959-6006-CE96-BB75-6F2199C8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5" y="220435"/>
            <a:ext cx="4875404" cy="5676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F6732-4D8C-5A68-35B4-25E9DA07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45" y="199069"/>
            <a:ext cx="7031155" cy="240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E1031-84D3-CFA4-4D6A-14DFCC19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743" y="2659784"/>
            <a:ext cx="5313791" cy="15831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578F9B-509E-A5B1-6A9F-E2D3887FB3A7}"/>
              </a:ext>
            </a:extLst>
          </p:cNvPr>
          <p:cNvSpPr/>
          <p:nvPr/>
        </p:nvSpPr>
        <p:spPr>
          <a:xfrm>
            <a:off x="135466" y="5649046"/>
            <a:ext cx="4277914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A7E20-B758-A26C-8638-39662A68A207}"/>
              </a:ext>
            </a:extLst>
          </p:cNvPr>
          <p:cNvSpPr/>
          <p:nvPr/>
        </p:nvSpPr>
        <p:spPr>
          <a:xfrm>
            <a:off x="6742743" y="3941464"/>
            <a:ext cx="1857793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CAEDB-154A-B351-F7D4-3FA3477E2796}"/>
              </a:ext>
            </a:extLst>
          </p:cNvPr>
          <p:cNvSpPr/>
          <p:nvPr/>
        </p:nvSpPr>
        <p:spPr>
          <a:xfrm>
            <a:off x="6890430" y="2237439"/>
            <a:ext cx="398892" cy="233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CDF35-C5E9-2D29-484A-BF4D1118BE09}"/>
              </a:ext>
            </a:extLst>
          </p:cNvPr>
          <p:cNvSpPr txBox="1"/>
          <p:nvPr/>
        </p:nvSpPr>
        <p:spPr>
          <a:xfrm>
            <a:off x="5537891" y="4482711"/>
            <a:ext cx="294343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 will collect from the BYUI catalog: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Grand Total Credits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BDC50-041A-FEA2-982B-343F758FA34E}"/>
              </a:ext>
            </a:extLst>
          </p:cNvPr>
          <p:cNvSpPr txBox="1"/>
          <p:nvPr/>
        </p:nvSpPr>
        <p:spPr>
          <a:xfrm>
            <a:off x="8972763" y="4507656"/>
            <a:ext cx="24833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 will collect from the student: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Contact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6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My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E22FB-3BDB-0A95-B796-FAED72FB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4" y="251331"/>
            <a:ext cx="7624976" cy="5807493"/>
          </a:xfrm>
          <a:prstGeom prst="rect">
            <a:avLst/>
          </a:prstGeom>
        </p:spPr>
      </p:pic>
      <p:pic>
        <p:nvPicPr>
          <p:cNvPr id="1026" name="Picture 2" descr="Download MySQL Logo in SVG Vector or PNG File Format - Logo.wine">
            <a:extLst>
              <a:ext uri="{FF2B5EF4-FFF2-40B4-BE49-F238E27FC236}">
                <a16:creationId xmlns:a16="http://schemas.microsoft.com/office/drawing/2014/main" id="{A967A46B-EA56-8F42-7EB8-FAC9454D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75" y="1390650"/>
            <a:ext cx="32575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B3F18-D652-F30E-5FC8-23F6E9147A9C}"/>
              </a:ext>
            </a:extLst>
          </p:cNvPr>
          <p:cNvSpPr txBox="1"/>
          <p:nvPr/>
        </p:nvSpPr>
        <p:spPr>
          <a:xfrm>
            <a:off x="8102550" y="3345489"/>
            <a:ext cx="39497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 will be using MySQL Workbench as my DBMS</a:t>
            </a:r>
          </a:p>
          <a:p>
            <a:pPr algn="ctr"/>
            <a:r>
              <a:rPr lang="en-US" sz="1400" dirty="0"/>
              <a:t>(Database Management System)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3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7737" y="1328810"/>
            <a:ext cx="705424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cs typeface="Arial" pitchFamily="34" charset="0"/>
              </a:rPr>
              <a:t>POPULATING WITH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364569" y="1145532"/>
            <a:ext cx="12474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  <p:pic>
        <p:nvPicPr>
          <p:cNvPr id="6148" name="Picture 4" descr="Computer Icons Database Insert PNG, Clipart, Baze, Black And White, Cdr,  Computer Icons, Data Free PNG">
            <a:extLst>
              <a:ext uri="{FF2B5EF4-FFF2-40B4-BE49-F238E27FC236}">
                <a16:creationId xmlns:a16="http://schemas.microsoft.com/office/drawing/2014/main" id="{B3256F14-A8FE-4D10-888C-679EC3B97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6269" l="9753" r="89973">
                        <a14:foregroundMark x1="18544" y1="16418" x2="48764" y2="18470"/>
                        <a14:foregroundMark x1="48764" y1="18470" x2="54808" y2="17910"/>
                        <a14:foregroundMark x1="76648" y1="64925" x2="81593" y2="72948"/>
                        <a14:foregroundMark x1="81593" y1="72948" x2="82418" y2="83396"/>
                        <a14:foregroundMark x1="82418" y1="83396" x2="80357" y2="86007"/>
                        <a14:foregroundMark x1="70330" y1="91231" x2="61126" y2="90299"/>
                        <a14:foregroundMark x1="61126" y1="90299" x2="59890" y2="89179"/>
                        <a14:foregroundMark x1="55632" y1="76866" x2="59615" y2="68657"/>
                        <a14:foregroundMark x1="16209" y1="58955" x2="30769" y2="66231"/>
                        <a14:foregroundMark x1="30769" y1="66231" x2="43819" y2="67537"/>
                        <a14:foregroundMark x1="26511" y1="47015" x2="40934" y2="47948"/>
                        <a14:foregroundMark x1="40934" y1="47948" x2="47527" y2="47388"/>
                        <a14:foregroundMark x1="31456" y1="22388" x2="55082" y2="26679"/>
                        <a14:foregroundMark x1="55082" y1="26679" x2="58791" y2="25933"/>
                        <a14:foregroundMark x1="61264" y1="15485" x2="51923" y2="5784"/>
                        <a14:foregroundMark x1="51923" y1="5784" x2="38462" y2="5410"/>
                        <a14:foregroundMark x1="27198" y1="15112" x2="32005" y2="25933"/>
                        <a14:foregroundMark x1="32005" y1="25933" x2="38736" y2="29291"/>
                        <a14:foregroundMark x1="38736" y1="29291" x2="38736" y2="29291"/>
                        <a14:foregroundMark x1="28022" y1="84888" x2="41209" y2="87500"/>
                        <a14:foregroundMark x1="68269" y1="96269" x2="68269" y2="96269"/>
                        <a14:foregroundMark x1="70879" y1="46828" x2="70879" y2="46828"/>
                        <a14:foregroundMark x1="71154" y1="46455" x2="71154" y2="46455"/>
                        <a14:foregroundMark x1="71291" y1="45336" x2="71291" y2="45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34" y="2907184"/>
            <a:ext cx="3854336" cy="283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5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Catalog related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626C79-E561-465A-BF55-D4F30A3292A7}"/>
              </a:ext>
            </a:extLst>
          </p:cNvPr>
          <p:cNvSpPr/>
          <p:nvPr/>
        </p:nvSpPr>
        <p:spPr>
          <a:xfrm>
            <a:off x="1" y="0"/>
            <a:ext cx="12192000" cy="6139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9F77EBD-5468-D86D-8210-8A318C63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9" y="525770"/>
            <a:ext cx="5368053" cy="29032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EE79BE5-79F4-74AE-26A1-3D2CBACB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90" y="563936"/>
            <a:ext cx="5704746" cy="6731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A401F84-5590-EBBF-572E-93B8AC93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73" y="1795625"/>
            <a:ext cx="5613580" cy="3545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F17E7C-F66B-C8B3-AE65-FBFFFA1A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19" y="5268206"/>
            <a:ext cx="7887383" cy="5944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CA51131-1F94-A548-EB3F-B75FE42D5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19" y="4199804"/>
            <a:ext cx="8872200" cy="35454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67F340F-B204-611E-6AE4-71E3B7CA9287}"/>
              </a:ext>
            </a:extLst>
          </p:cNvPr>
          <p:cNvSpPr txBox="1"/>
          <p:nvPr/>
        </p:nvSpPr>
        <p:spPr>
          <a:xfrm>
            <a:off x="482419" y="1942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Field table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DE23A2-7B75-6DFF-E7A8-D5C5D7195B72}"/>
              </a:ext>
            </a:extLst>
          </p:cNvPr>
          <p:cNvSpPr txBox="1"/>
          <p:nvPr/>
        </p:nvSpPr>
        <p:spPr>
          <a:xfrm>
            <a:off x="374399" y="379132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table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11E6F1-9607-63AF-4413-44D396AC5973}"/>
              </a:ext>
            </a:extLst>
          </p:cNvPr>
          <p:cNvSpPr txBox="1"/>
          <p:nvPr/>
        </p:nvSpPr>
        <p:spPr>
          <a:xfrm>
            <a:off x="374399" y="4873103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Course (The table putting everything together)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7DD8D9-6D0E-831C-631C-45DB453B0A50}"/>
              </a:ext>
            </a:extLst>
          </p:cNvPr>
          <p:cNvSpPr txBox="1"/>
          <p:nvPr/>
        </p:nvSpPr>
        <p:spPr>
          <a:xfrm>
            <a:off x="6178525" y="1942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 type table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4593C5-F5DA-9BAB-54C6-87AD3F0232BF}"/>
              </a:ext>
            </a:extLst>
          </p:cNvPr>
          <p:cNvSpPr txBox="1"/>
          <p:nvPr/>
        </p:nvSpPr>
        <p:spPr>
          <a:xfrm>
            <a:off x="6341530" y="142629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Catalog year table</a:t>
            </a:r>
          </a:p>
        </p:txBody>
      </p:sp>
    </p:spTree>
    <p:extLst>
      <p:ext uri="{BB962C8B-B14F-4D97-AF65-F5344CB8AC3E}">
        <p14:creationId xmlns:p14="http://schemas.microsoft.com/office/powerpoint/2010/main" val="136947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6235337"/>
            <a:ext cx="12192000" cy="622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1124511" y="5882311"/>
            <a:ext cx="9672621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Student related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626C79-E561-465A-BF55-D4F30A3292A7}"/>
              </a:ext>
            </a:extLst>
          </p:cNvPr>
          <p:cNvSpPr/>
          <p:nvPr/>
        </p:nvSpPr>
        <p:spPr>
          <a:xfrm>
            <a:off x="1" y="0"/>
            <a:ext cx="12192000" cy="604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D69943-8F8D-751E-D0B5-E5BB89AEE320}"/>
              </a:ext>
            </a:extLst>
          </p:cNvPr>
          <p:cNvSpPr/>
          <p:nvPr/>
        </p:nvSpPr>
        <p:spPr>
          <a:xfrm>
            <a:off x="260571" y="546851"/>
            <a:ext cx="11670857" cy="10871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B60B52-DF72-12EB-B646-7A30F98CE579}"/>
              </a:ext>
            </a:extLst>
          </p:cNvPr>
          <p:cNvSpPr/>
          <p:nvPr/>
        </p:nvSpPr>
        <p:spPr>
          <a:xfrm>
            <a:off x="260571" y="2519889"/>
            <a:ext cx="11670857" cy="1314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A7429D3-67C5-5D4E-2B75-3647F2CA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8" y="2612266"/>
            <a:ext cx="9396274" cy="579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E4282B-FF44-F73E-40D1-C563BCEA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78" y="668921"/>
            <a:ext cx="10120237" cy="579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AAD8D-6541-92E4-D97E-1B82DC1BC014}"/>
              </a:ext>
            </a:extLst>
          </p:cNvPr>
          <p:cNvSpPr txBox="1"/>
          <p:nvPr/>
        </p:nvSpPr>
        <p:spPr>
          <a:xfrm>
            <a:off x="143691" y="205972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Student’s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75997-0A89-7CE4-97CC-73DE67654C65}"/>
              </a:ext>
            </a:extLst>
          </p:cNvPr>
          <p:cNvSpPr txBox="1"/>
          <p:nvPr/>
        </p:nvSpPr>
        <p:spPr>
          <a:xfrm>
            <a:off x="260571" y="2087557"/>
            <a:ext cx="246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Student’s Addresses</a:t>
            </a:r>
          </a:p>
        </p:txBody>
      </p:sp>
    </p:spTree>
    <p:extLst>
      <p:ext uri="{BB962C8B-B14F-4D97-AF65-F5344CB8AC3E}">
        <p14:creationId xmlns:p14="http://schemas.microsoft.com/office/powerpoint/2010/main" val="410230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6539" y="1300807"/>
            <a:ext cx="705424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Delete and Update Statements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2D6C58-6C59-4C3C-A6ED-10BB8889B8CC}"/>
              </a:ext>
            </a:extLst>
          </p:cNvPr>
          <p:cNvSpPr txBox="1"/>
          <p:nvPr/>
        </p:nvSpPr>
        <p:spPr>
          <a:xfrm>
            <a:off x="1494273" y="1121903"/>
            <a:ext cx="1252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4DB83-D35A-467B-84AA-119F95D3F0A1}"/>
              </a:ext>
            </a:extLst>
          </p:cNvPr>
          <p:cNvSpPr txBox="1"/>
          <p:nvPr/>
        </p:nvSpPr>
        <p:spPr>
          <a:xfrm>
            <a:off x="10829126" y="6957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Marco Varela </a:t>
            </a:r>
          </a:p>
        </p:txBody>
      </p:sp>
      <p:pic>
        <p:nvPicPr>
          <p:cNvPr id="5128" name="Picture 8" descr="Updates Icon #88455 - Free Icons Library">
            <a:extLst>
              <a:ext uri="{FF2B5EF4-FFF2-40B4-BE49-F238E27FC236}">
                <a16:creationId xmlns:a16="http://schemas.microsoft.com/office/drawing/2014/main" id="{7B49033B-E0AA-4BF4-B45E-3BFC8F717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27" y="3145436"/>
            <a:ext cx="2790605" cy="27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53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20077</TotalTime>
  <Words>269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Bahnschrift SemiBold SemiConden</vt:lpstr>
      <vt:lpstr>Edwardian Script ITC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Varela Chavez, Marco</cp:lastModifiedBy>
  <cp:revision>181</cp:revision>
  <dcterms:created xsi:type="dcterms:W3CDTF">2018-04-24T17:14:44Z</dcterms:created>
  <dcterms:modified xsi:type="dcterms:W3CDTF">2022-10-07T05:17:17Z</dcterms:modified>
</cp:coreProperties>
</file>